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5"/>
  </p:notesMasterIdLst>
  <p:handoutMasterIdLst>
    <p:handoutMasterId r:id="rId66"/>
  </p:handoutMasterIdLst>
  <p:sldIdLst>
    <p:sldId id="330" r:id="rId2"/>
    <p:sldId id="347" r:id="rId3"/>
    <p:sldId id="348" r:id="rId4"/>
    <p:sldId id="349" r:id="rId5"/>
    <p:sldId id="350" r:id="rId6"/>
    <p:sldId id="411" r:id="rId7"/>
    <p:sldId id="352" r:id="rId8"/>
    <p:sldId id="354" r:id="rId9"/>
    <p:sldId id="421" r:id="rId10"/>
    <p:sldId id="356" r:id="rId11"/>
    <p:sldId id="357" r:id="rId12"/>
    <p:sldId id="358" r:id="rId13"/>
    <p:sldId id="360" r:id="rId14"/>
    <p:sldId id="359" r:id="rId15"/>
    <p:sldId id="413" r:id="rId16"/>
    <p:sldId id="420" r:id="rId17"/>
    <p:sldId id="361" r:id="rId18"/>
    <p:sldId id="419" r:id="rId19"/>
    <p:sldId id="422" r:id="rId20"/>
    <p:sldId id="423" r:id="rId21"/>
    <p:sldId id="363" r:id="rId22"/>
    <p:sldId id="393" r:id="rId23"/>
    <p:sldId id="364" r:id="rId24"/>
    <p:sldId id="408" r:id="rId25"/>
    <p:sldId id="404" r:id="rId26"/>
    <p:sldId id="403" r:id="rId27"/>
    <p:sldId id="375" r:id="rId28"/>
    <p:sldId id="426" r:id="rId29"/>
    <p:sldId id="427" r:id="rId30"/>
    <p:sldId id="374" r:id="rId31"/>
    <p:sldId id="376" r:id="rId32"/>
    <p:sldId id="377" r:id="rId33"/>
    <p:sldId id="378" r:id="rId34"/>
    <p:sldId id="379" r:id="rId35"/>
    <p:sldId id="380" r:id="rId36"/>
    <p:sldId id="381" r:id="rId37"/>
    <p:sldId id="366" r:id="rId38"/>
    <p:sldId id="435" r:id="rId39"/>
    <p:sldId id="384" r:id="rId40"/>
    <p:sldId id="385" r:id="rId41"/>
    <p:sldId id="391" r:id="rId42"/>
    <p:sldId id="409" r:id="rId43"/>
    <p:sldId id="400" r:id="rId44"/>
    <p:sldId id="434" r:id="rId45"/>
    <p:sldId id="424" r:id="rId46"/>
    <p:sldId id="367" r:id="rId47"/>
    <p:sldId id="369" r:id="rId48"/>
    <p:sldId id="370" r:id="rId49"/>
    <p:sldId id="414" r:id="rId50"/>
    <p:sldId id="425" r:id="rId51"/>
    <p:sldId id="386" r:id="rId52"/>
    <p:sldId id="432" r:id="rId53"/>
    <p:sldId id="398" r:id="rId54"/>
    <p:sldId id="389" r:id="rId55"/>
    <p:sldId id="390" r:id="rId56"/>
    <p:sldId id="401" r:id="rId57"/>
    <p:sldId id="431" r:id="rId58"/>
    <p:sldId id="412" r:id="rId59"/>
    <p:sldId id="436" r:id="rId60"/>
    <p:sldId id="394" r:id="rId61"/>
    <p:sldId id="395" r:id="rId62"/>
    <p:sldId id="396" r:id="rId63"/>
    <p:sldId id="331" r:id="rId64"/>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81" d="100"/>
          <a:sy n="81" d="100"/>
        </p:scale>
        <p:origin x="978" y="96"/>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r>
              <a:rPr lang="en-US" sz="1200" b="0" i="0" kern="1200" dirty="0" smtClean="0">
                <a:solidFill>
                  <a:schemeClr val="tx1"/>
                </a:solidFill>
                <a:latin typeface="Times New Roman" charset="0"/>
                <a:ea typeface="MS PGothic" pitchFamily="34" charset="-128"/>
                <a:cs typeface="ＭＳ Ｐゴシック" charset="-128"/>
              </a:rPr>
              <a:t>Computer </a:t>
            </a:r>
            <a:r>
              <a:rPr lang="en-US" sz="1200" b="0" i="0" kern="1200" dirty="0" err="1" smtClean="0">
                <a:solidFill>
                  <a:schemeClr val="tx1"/>
                </a:solidFill>
                <a:latin typeface="Times New Roman" charset="0"/>
                <a:ea typeface="MS PGothic" pitchFamily="34" charset="-128"/>
                <a:cs typeface="ＭＳ Ｐゴシック" charset="-128"/>
              </a:rPr>
              <a:t>organisation</a:t>
            </a:r>
            <a:r>
              <a:rPr lang="en-US" sz="1200" b="0" i="0" kern="1200" dirty="0" smtClean="0">
                <a:solidFill>
                  <a:schemeClr val="tx1"/>
                </a:solidFill>
                <a:latin typeface="Times New Roman" charset="0"/>
                <a:ea typeface="MS PGothic" pitchFamily="34" charset="-128"/>
                <a:cs typeface="ＭＳ Ｐゴシック" charset="-128"/>
              </a:rPr>
              <a:t> is concerned with the way hardware component are connected together to form a computer system. Computer Architecture is concerned with the structure and </a:t>
            </a:r>
            <a:r>
              <a:rPr lang="en-US" sz="1200" b="0" i="0" kern="1200" dirty="0" err="1" smtClean="0">
                <a:solidFill>
                  <a:schemeClr val="tx1"/>
                </a:solidFill>
                <a:latin typeface="Times New Roman" charset="0"/>
                <a:ea typeface="MS PGothic" pitchFamily="34" charset="-128"/>
                <a:cs typeface="ＭＳ Ｐゴシック" charset="-128"/>
              </a:rPr>
              <a:t>behaviour</a:t>
            </a:r>
            <a:r>
              <a:rPr lang="en-US" sz="1200" b="0" i="0" kern="1200" dirty="0" smtClean="0">
                <a:solidFill>
                  <a:schemeClr val="tx1"/>
                </a:solidFill>
                <a:latin typeface="Times New Roman" charset="0"/>
                <a:ea typeface="MS PGothic" pitchFamily="34" charset="-128"/>
                <a:cs typeface="ＭＳ Ｐゴシック" charset="-128"/>
              </a:rPr>
              <a:t> of the computer system as seen by the user.</a:t>
            </a:r>
            <a:endParaRPr lang="en-US" altLang="en-US" dirty="0">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dirty="0">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dirty="0">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59</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63</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6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smtClean="0">
                <a:solidFill>
                  <a:srgbClr val="006699"/>
                </a:solidFill>
                <a:latin typeface="+mj-lt"/>
              </a:rPr>
              <a:t>Device-status </a:t>
            </a:r>
            <a:r>
              <a:rPr lang="en-US" altLang="en-US" b="1" dirty="0">
                <a:solidFill>
                  <a:srgbClr val="006699"/>
                </a:solidFill>
                <a:latin typeface="+mj-lt"/>
              </a:rPr>
              <a:t>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r>
              <a:rPr lang="en-US" altLang="en-US" sz="1700" dirty="0" smtClean="0"/>
              <a:t>Secondary </a:t>
            </a:r>
            <a:r>
              <a:rPr lang="en-US" altLang="en-US" sz="1700" dirty="0"/>
              <a:t>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smtClean="0"/>
              <a:t>Other </a:t>
            </a:r>
            <a:r>
              <a:rPr lang="en-US" altLang="en-US" dirty="0"/>
              <a:t>process problems include infinite loop, processes modifying each other or the operating system</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2000" dirty="0"/>
              <a:t>Single user cannot always keep CPU and I/O devices busy </a:t>
            </a:r>
          </a:p>
          <a:p>
            <a:pPr>
              <a:lnSpc>
                <a:spcPct val="90000"/>
              </a:lnSpc>
            </a:pPr>
            <a:r>
              <a:rPr lang="en-US" altLang="en-US" sz="2000" dirty="0"/>
              <a:t>Multiprogramming organizes jobs (code and data) so CPU always has one to execute</a:t>
            </a:r>
          </a:p>
          <a:p>
            <a:pPr>
              <a:lnSpc>
                <a:spcPct val="90000"/>
              </a:lnSpc>
            </a:pPr>
            <a:r>
              <a:rPr lang="en-US" altLang="en-US" sz="2000" dirty="0"/>
              <a:t>A subset of total jobs in system is kept in memory</a:t>
            </a:r>
          </a:p>
          <a:p>
            <a:pPr>
              <a:lnSpc>
                <a:spcPct val="90000"/>
              </a:lnSpc>
            </a:pPr>
            <a:r>
              <a:rPr lang="en-US" altLang="en-US" sz="2000" dirty="0"/>
              <a:t>One job selected and run via </a:t>
            </a:r>
            <a:r>
              <a:rPr lang="en-US" altLang="en-US" sz="2400" b="1" dirty="0">
                <a:solidFill>
                  <a:srgbClr val="006699"/>
                </a:solidFill>
                <a:latin typeface="+mj-lt"/>
              </a:rPr>
              <a:t>job scheduling</a:t>
            </a:r>
          </a:p>
          <a:p>
            <a:pPr>
              <a:lnSpc>
                <a:spcPct val="90000"/>
              </a:lnSpc>
            </a:pPr>
            <a:r>
              <a:rPr lang="en-US" altLang="en-US" sz="20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dirty="0"/>
              <a:t>A logical extension of Batch systems– the CPU switches jobs so frequently that users can interact with each job while it is running, creating </a:t>
            </a:r>
            <a:r>
              <a:rPr lang="en-US" altLang="en-US" sz="2000" b="1" dirty="0">
                <a:solidFill>
                  <a:srgbClr val="006699"/>
                </a:solidFill>
                <a:latin typeface="+mj-lt"/>
              </a:rPr>
              <a:t>interactive</a:t>
            </a:r>
            <a:r>
              <a:rPr lang="en-US" altLang="en-US" dirty="0"/>
              <a:t> computing</a:t>
            </a:r>
          </a:p>
          <a:p>
            <a:pPr lvl="1">
              <a:lnSpc>
                <a:spcPct val="90000"/>
              </a:lnSpc>
            </a:pPr>
            <a:r>
              <a:rPr lang="en-US" altLang="en-US" sz="2000" b="1" dirty="0">
                <a:solidFill>
                  <a:srgbClr val="006699"/>
                </a:solidFill>
                <a:latin typeface="+mj-lt"/>
              </a:rPr>
              <a:t>Response time </a:t>
            </a:r>
            <a:r>
              <a:rPr lang="en-US" altLang="en-US" dirty="0"/>
              <a:t>should be &lt; 1 second</a:t>
            </a:r>
          </a:p>
          <a:p>
            <a:pPr lvl="1">
              <a:lnSpc>
                <a:spcPct val="90000"/>
              </a:lnSpc>
            </a:pPr>
            <a:r>
              <a:rPr lang="en-US" altLang="en-US" dirty="0"/>
              <a:t>Each user has at least one program executing in memory </a:t>
            </a:r>
            <a:r>
              <a:rPr lang="en-US" altLang="en-US" dirty="0">
                <a:sym typeface="Wingdings 3" panose="05040102010807070707" pitchFamily="18" charset="2"/>
              </a:rPr>
              <a:t> </a:t>
            </a:r>
            <a:r>
              <a:rPr lang="en-US" altLang="en-US" sz="2000" b="1" dirty="0">
                <a:solidFill>
                  <a:srgbClr val="006699"/>
                </a:solidFill>
                <a:latin typeface="+mj-lt"/>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sz="2000" b="1" dirty="0">
                <a:solidFill>
                  <a:srgbClr val="006699"/>
                </a:solidFill>
                <a:latin typeface="+mj-lt"/>
                <a:sym typeface="Wingdings 3" panose="05040102010807070707" pitchFamily="18" charset="2"/>
              </a:rPr>
              <a:t>CPU 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sz="2000" b="1" dirty="0">
                <a:solidFill>
                  <a:srgbClr val="006699"/>
                </a:solidFill>
                <a:latin typeface="+mj-lt"/>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sz="2000" b="1" dirty="0">
                <a:solidFill>
                  <a:srgbClr val="006699"/>
                </a:solidFill>
                <a:latin typeface="+mj-lt"/>
                <a:sym typeface="Wingdings 3" panose="05040102010807070707" pitchFamily="18" charset="2"/>
              </a:rPr>
              <a:t>Virtual memory </a:t>
            </a:r>
            <a:r>
              <a:rPr lang="en-US" altLang="en-US"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319758"/>
            <a:ext cx="7781925" cy="2817813"/>
          </a:xfrm>
        </p:spPr>
        <p:txBody>
          <a:bodyPr/>
          <a:lstStyle/>
          <a:p>
            <a:r>
              <a:rPr lang="en-US" altLang="en-US" sz="2000" dirty="0"/>
              <a:t>Timer to prevent infinite </a:t>
            </a:r>
            <a:r>
              <a:rPr lang="en-US" altLang="en-US" sz="2000" dirty="0" smtClean="0"/>
              <a:t>loop</a:t>
            </a:r>
            <a:endParaRPr lang="en-US" altLang="en-US" sz="2000" dirty="0"/>
          </a:p>
          <a:p>
            <a:pPr lvl="1"/>
            <a:r>
              <a:rPr lang="en-US" altLang="en-US" sz="2000" dirty="0"/>
              <a:t>Timer is set to interrupt the computer after some time period</a:t>
            </a:r>
          </a:p>
          <a:p>
            <a:pPr lvl="1"/>
            <a:r>
              <a:rPr lang="en-US" altLang="en-US" sz="2000" dirty="0"/>
              <a:t>Keep a counter that is decremented by the physical clock</a:t>
            </a:r>
          </a:p>
          <a:p>
            <a:pPr lvl="1"/>
            <a:r>
              <a:rPr lang="en-US" altLang="en-US" sz="2000" dirty="0"/>
              <a:t>Operating system set the </a:t>
            </a:r>
            <a:r>
              <a:rPr lang="en-US" altLang="en-US" sz="2000" dirty="0" smtClean="0"/>
              <a:t>counter</a:t>
            </a:r>
            <a:endParaRPr lang="en-US" altLang="en-US" sz="2000" dirty="0"/>
          </a:p>
          <a:p>
            <a:pPr lvl="1"/>
            <a:r>
              <a:rPr lang="en-US" altLang="en-US" sz="2000" dirty="0"/>
              <a:t>When counter zero generate an interrupt</a:t>
            </a:r>
          </a:p>
          <a:p>
            <a:pPr lvl="1"/>
            <a:r>
              <a:rPr lang="en-US" altLang="en-US" sz="2000" dirty="0"/>
              <a:t>Set up before scheduling process to regain control or terminate program that exceeds allotted time</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a:t>
            </a:r>
            <a:r>
              <a:rPr lang="en-US" altLang="en-US" dirty="0" smtClean="0"/>
              <a:t>CPUs</a:t>
            </a:r>
            <a:endParaRPr lang="en-US" alt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smtClean="0"/>
              <a:t>Each </a:t>
            </a:r>
            <a:r>
              <a:rPr lang="en-US" altLang="en-US" dirty="0"/>
              <a:t>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smtClean="0"/>
              <a:t>Free-space </a:t>
            </a:r>
            <a:r>
              <a:rPr lang="en-US" altLang="en-US" dirty="0"/>
              <a:t>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smtClean="0"/>
              <a:t>Information </a:t>
            </a:r>
            <a:r>
              <a:rPr lang="en-US" altLang="en-US" dirty="0"/>
              <a:t>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a:lnSpc>
                <a:spcPct val="90000"/>
              </a:lnSpc>
            </a:pPr>
            <a:r>
              <a:rPr lang="en-US" altLang="en-US" dirty="0" smtClean="0"/>
              <a:t>Systems </a:t>
            </a:r>
            <a:r>
              <a:rPr lang="en-US" altLang="en-US" dirty="0"/>
              <a:t>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a:t>
            </a:r>
            <a:r>
              <a:rPr lang="en-US" altLang="en-US" dirty="0" smtClean="0"/>
              <a:t>file</a:t>
            </a:r>
            <a:endParaRPr lang="en-US" alt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smtClean="0">
                <a:solidFill>
                  <a:srgbClr val="006699"/>
                </a:solidFill>
                <a:latin typeface="+mj-lt"/>
              </a:rPr>
              <a:t>Virtualization</a:t>
            </a:r>
            <a:r>
              <a:rPr lang="en-US" altLang="en-US" dirty="0" smtClean="0"/>
              <a:t> </a:t>
            </a:r>
            <a:r>
              <a:rPr lang="en-US" altLang="en-US" dirty="0"/>
              <a:t>–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smtClean="0"/>
              <a:t>Chips </a:t>
            </a:r>
            <a:r>
              <a:rPr lang="en-US" altLang="en-US" sz="1800" dirty="0"/>
              <a:t>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smtClean="0">
                <a:solidFill>
                  <a:srgbClr val="006699"/>
                </a:solidFill>
                <a:latin typeface="+mj-lt"/>
              </a:rPr>
              <a:t>Network </a:t>
            </a:r>
            <a:r>
              <a:rPr lang="en-US" altLang="en-US" b="1" dirty="0">
                <a:solidFill>
                  <a:srgbClr val="006699"/>
                </a:solidFill>
                <a:latin typeface="+mj-lt"/>
              </a:rPr>
              <a:t>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a:t>
            </a:r>
            <a:r>
              <a:rPr lang="en-US" altLang="en-US" b="1" dirty="0" smtClean="0">
                <a:solidFill>
                  <a:srgbClr val="006699"/>
                </a:solidFill>
                <a:latin typeface="+mj-lt"/>
              </a:rPr>
              <a:t>networks</a:t>
            </a:r>
            <a:endParaRPr lang="en-US" altLang="en-US" b="1" dirty="0">
              <a:solidFill>
                <a:srgbClr val="006699"/>
              </a:solidFill>
              <a:latin typeface="+mj-lt"/>
            </a:endParaRPr>
          </a:p>
        </p:txBody>
      </p:sp>
    </p:spTree>
    <p:extLst>
      <p:ext uri="{BB962C8B-B14F-4D97-AF65-F5344CB8AC3E}">
        <p14:creationId xmlns:p14="http://schemas.microsoft.com/office/powerpoint/2010/main" val="30171297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a:t>
            </a:r>
            <a:r>
              <a:rPr lang="en-US" altLang="en-US" dirty="0" smtClean="0"/>
              <a:t>features</a:t>
            </a:r>
            <a:endParaRPr lang="en-US" altLang="en-US" dirty="0"/>
          </a:p>
          <a:p>
            <a:r>
              <a:rPr lang="en-US" altLang="en-US" dirty="0"/>
              <a:t>Allows new types of apps like </a:t>
            </a:r>
            <a:r>
              <a:rPr lang="en-US" altLang="en-US" b="1" i="1" dirty="0"/>
              <a:t>augmented </a:t>
            </a:r>
            <a:r>
              <a:rPr lang="en-US" altLang="en-US" b="1" i="1" dirty="0" smtClean="0"/>
              <a:t>reality</a:t>
            </a:r>
            <a:endParaRPr lang="en-US" altLang="en-US" b="1" i="1"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r>
              <a:rPr lang="en-US" altLang="en-US" sz="1800"/>
              <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dirty="0">
                <a:solidFill>
                  <a:srgbClr val="3366FF"/>
                </a:solidFill>
              </a:rPr>
              <a:t>Hash function </a:t>
            </a:r>
            <a:r>
              <a:rPr lang="en-US" altLang="en-US" sz="1800" dirty="0"/>
              <a:t>can create a</a:t>
            </a:r>
            <a:r>
              <a:rPr lang="en-US" altLang="en-US" sz="1800" b="1" dirty="0">
                <a:solidFill>
                  <a:srgbClr val="3366FF"/>
                </a:solidFill>
              </a:rPr>
              <a:t> hash map</a:t>
            </a: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pPr>
              <a:buFont typeface="Monotype Sorts" pitchFamily="-84" charset="2"/>
              <a:buNone/>
            </a:pPr>
            <a:endParaRPr lang="en-US" altLang="en-US" sz="1800" b="1" i="1" dirty="0">
              <a:solidFill>
                <a:srgbClr val="3366FF"/>
              </a:solidFill>
            </a:endParaRPr>
          </a:p>
          <a:p>
            <a:r>
              <a:rPr lang="en-US" altLang="en-US" sz="1800" b="1" dirty="0">
                <a:solidFill>
                  <a:srgbClr val="3366FF"/>
                </a:solidFill>
              </a:rPr>
              <a:t>Bitmap</a:t>
            </a:r>
            <a:r>
              <a:rPr lang="en-US" altLang="en-US" sz="1800" dirty="0"/>
              <a:t> – string of </a:t>
            </a:r>
            <a:r>
              <a:rPr lang="en-US" altLang="en-US" sz="1800" i="1" dirty="0"/>
              <a:t>n</a:t>
            </a:r>
            <a:r>
              <a:rPr lang="en-US" altLang="en-US" sz="1800" dirty="0"/>
              <a:t> binary digits representing the status of </a:t>
            </a:r>
            <a:r>
              <a:rPr lang="en-US" altLang="en-US" sz="1800" i="1" dirty="0"/>
              <a:t>n</a:t>
            </a:r>
            <a:r>
              <a:rPr lang="en-US" altLang="en-US" sz="1800" dirty="0"/>
              <a:t> items</a:t>
            </a:r>
          </a:p>
          <a:p>
            <a:pPr>
              <a:buNone/>
            </a:pPr>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13231</TotalTime>
  <Words>3432</Words>
  <Application>Microsoft Office PowerPoint</Application>
  <PresentationFormat>On-screen Show (4:3)</PresentationFormat>
  <Paragraphs>426</Paragraphs>
  <Slides>63</Slides>
  <Notes>53</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63</vt:i4>
      </vt:variant>
    </vt:vector>
  </HeadingPairs>
  <TitlesOfParts>
    <vt:vector size="74" baseType="lpstr">
      <vt:lpstr>ＭＳ Ｐゴシック</vt:lpstr>
      <vt:lpstr>ＭＳ Ｐゴシック</vt:lpstr>
      <vt:lpstr>Arial</vt:lpstr>
      <vt:lpstr>Helvetica</vt:lpstr>
      <vt:lpstr>Monotype Sorts</vt:lpstr>
      <vt:lpstr>Times New Roman</vt:lpstr>
      <vt:lpstr>Verdana</vt:lpstr>
      <vt:lpstr>Webdings</vt:lpstr>
      <vt:lpstr>Wingdings</vt:lpstr>
      <vt:lpstr>Wingdings 3</vt:lpstr>
      <vt:lpstr>os-8</vt:lpstr>
      <vt:lpstr>Chapter 1:  Introduction</vt:lpstr>
      <vt:lpstr>Chapter 1: Introduction</vt:lpstr>
      <vt:lpstr>Objectives</vt:lpstr>
      <vt:lpstr>What is an Operating System?</vt:lpstr>
      <vt:lpstr>Computer System Structure</vt:lpstr>
      <vt:lpstr>Abstract View of Components of Computer</vt:lpstr>
      <vt:lpstr>What Operating Systems Do</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PowerPoint Presentation</vt:lpstr>
      <vt:lpstr>Computing Environments</vt:lpstr>
      <vt:lpstr>Traditional</vt:lpstr>
      <vt:lpstr>Mobile</vt:lpstr>
      <vt:lpstr>Client Server</vt:lpstr>
      <vt:lpstr>Peer-to-Peer</vt:lpstr>
      <vt:lpstr>Cloud Computing</vt:lpstr>
      <vt:lpstr>Cloud Computing (Cont.)</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star tech !</cp:lastModifiedBy>
  <cp:revision>319</cp:revision>
  <cp:lastPrinted>2001-06-14T13:58:17Z</cp:lastPrinted>
  <dcterms:created xsi:type="dcterms:W3CDTF">2011-01-13T23:43:38Z</dcterms:created>
  <dcterms:modified xsi:type="dcterms:W3CDTF">2023-03-16T15:43:35Z</dcterms:modified>
</cp:coreProperties>
</file>

<file path=docProps/thumbnail.jpeg>
</file>